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3" r:id="rId3"/>
    <p:sldId id="256" r:id="rId4"/>
    <p:sldId id="264" r:id="rId5"/>
    <p:sldId id="257" r:id="rId6"/>
    <p:sldId id="258" r:id="rId7"/>
    <p:sldId id="265" r:id="rId8"/>
    <p:sldId id="266" r:id="rId9"/>
    <p:sldId id="267" r:id="rId10"/>
    <p:sldId id="269" r:id="rId11"/>
    <p:sldId id="268"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11/19/2018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a:t>
            </a:r>
            <a:r>
              <a:rPr lang="en-US" b="1" dirty="0" smtClean="0">
                <a:solidFill>
                  <a:schemeClr val="tx1"/>
                </a:solidFill>
                <a:latin typeface="Times New Roman" pitchFamily="18" charset="0"/>
                <a:cs typeface="Times New Roman" pitchFamily="18" charset="0"/>
              </a:rPr>
              <a:t>4</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69164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Rectangle 2"/>
          <p:cNvSpPr/>
          <p:nvPr/>
        </p:nvSpPr>
        <p:spPr>
          <a:xfrm>
            <a:off x="228600" y="1219200"/>
            <a:ext cx="8001000" cy="2246769"/>
          </a:xfrm>
          <a:prstGeom prst="rect">
            <a:avLst/>
          </a:prstGeom>
        </p:spPr>
        <p:txBody>
          <a:bodyPr wrap="square">
            <a:spAutoFit/>
          </a:bodyPr>
          <a:lstStyle/>
          <a:p>
            <a:r>
              <a:rPr lang="en-US" sz="2000" b="1" dirty="0"/>
              <a:t>3.1 The </a:t>
            </a:r>
            <a:r>
              <a:rPr lang="en-US" sz="2000" b="1" dirty="0" smtClean="0"/>
              <a:t>Mode:</a:t>
            </a:r>
          </a:p>
          <a:p>
            <a:endParaRPr lang="en-US" sz="2000" dirty="0"/>
          </a:p>
          <a:p>
            <a:pPr algn="just"/>
            <a:r>
              <a:rPr lang="en-US" sz="2000" dirty="0"/>
              <a:t>This section uses the following set of </a:t>
            </a:r>
            <a:r>
              <a:rPr lang="en-US" sz="2000" i="1" dirty="0"/>
              <a:t>n</a:t>
            </a:r>
            <a:r>
              <a:rPr lang="en-US" sz="2000" dirty="0"/>
              <a:t> = 50 quiz scores (X), which have a range of 0 - 10</a:t>
            </a:r>
            <a:r>
              <a:rPr lang="en-US" sz="2000" dirty="0" smtClean="0"/>
              <a:t>:</a:t>
            </a:r>
          </a:p>
          <a:p>
            <a:endParaRPr lang="en-US" sz="2000" dirty="0"/>
          </a:p>
          <a:p>
            <a:r>
              <a:rPr lang="en-US" sz="2000" dirty="0"/>
              <a:t>10   10   10   9   9   9   9   8   8   8   8   8   7   7   7   7   7   7   6   6   6   6   6   6   6</a:t>
            </a:r>
          </a:p>
          <a:p>
            <a:r>
              <a:rPr lang="en-US" sz="2000" dirty="0"/>
              <a:t>  5     5    5   5   5   5   5   5   5   4   4   4   4   4   4   4   4   3   3   3   3   3   2   2   1</a:t>
            </a:r>
          </a:p>
        </p:txBody>
      </p:sp>
      <p:sp>
        <p:nvSpPr>
          <p:cNvPr id="8" name="Rectangle 7"/>
          <p:cNvSpPr/>
          <p:nvPr/>
        </p:nvSpPr>
        <p:spPr>
          <a:xfrm>
            <a:off x="533400" y="3886200"/>
            <a:ext cx="7467600" cy="923330"/>
          </a:xfrm>
          <a:prstGeom prst="rect">
            <a:avLst/>
          </a:prstGeom>
        </p:spPr>
        <p:txBody>
          <a:bodyPr wrap="square">
            <a:spAutoFit/>
          </a:bodyPr>
          <a:lstStyle/>
          <a:p>
            <a:pPr algn="just"/>
            <a:r>
              <a:rPr lang="en-US" b="1" dirty="0"/>
              <a:t>The mode (Mo) has been the most frequently occurring score in a data set. IN the data set above, X = 5 has the greatest frequency (</a:t>
            </a:r>
            <a:r>
              <a:rPr lang="en-US" b="1" i="1" dirty="0"/>
              <a:t>f</a:t>
            </a:r>
            <a:r>
              <a:rPr lang="en-US" b="1" dirty="0"/>
              <a:t> = 9); hence, the mode is 5.</a:t>
            </a:r>
          </a:p>
        </p:txBody>
      </p:sp>
      <p:sp>
        <p:nvSpPr>
          <p:cNvPr id="7" name="Rectangle 6"/>
          <p:cNvSpPr/>
          <p:nvPr/>
        </p:nvSpPr>
        <p:spPr>
          <a:xfrm>
            <a:off x="685800" y="457200"/>
            <a:ext cx="7239000" cy="523220"/>
          </a:xfrm>
          <a:prstGeom prst="rect">
            <a:avLst/>
          </a:prstGeom>
        </p:spPr>
        <p:txBody>
          <a:bodyPr wrap="square">
            <a:spAutoFit/>
          </a:bodyPr>
          <a:lstStyle/>
          <a:p>
            <a:r>
              <a:rPr lang="en-US" sz="2800" b="1" dirty="0"/>
              <a:t>Measures of Central Tendency</a:t>
            </a:r>
          </a:p>
        </p:txBody>
      </p:sp>
    </p:spTree>
    <p:extLst>
      <p:ext uri="{BB962C8B-B14F-4D97-AF65-F5344CB8AC3E}">
        <p14:creationId xmlns:p14="http://schemas.microsoft.com/office/powerpoint/2010/main" val="91608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524933" y="1295400"/>
            <a:ext cx="7467600" cy="2492990"/>
          </a:xfrm>
          <a:prstGeom prst="rect">
            <a:avLst/>
          </a:prstGeom>
        </p:spPr>
        <p:txBody>
          <a:bodyPr wrap="square">
            <a:spAutoFit/>
          </a:bodyPr>
          <a:lstStyle/>
          <a:p>
            <a:pPr algn="just"/>
            <a:r>
              <a:rPr lang="en-US" sz="2600" b="1" dirty="0">
                <a:solidFill>
                  <a:srgbClr val="FF0000"/>
                </a:solidFill>
                <a:latin typeface="Times New Roman" pitchFamily="18" charset="0"/>
                <a:cs typeface="Times New Roman" pitchFamily="18" charset="0"/>
              </a:rPr>
              <a:t>3.2 The </a:t>
            </a:r>
            <a:r>
              <a:rPr lang="en-US" sz="2600" b="1" dirty="0" smtClean="0">
                <a:solidFill>
                  <a:srgbClr val="FF0000"/>
                </a:solidFill>
                <a:latin typeface="Times New Roman" pitchFamily="18" charset="0"/>
                <a:cs typeface="Times New Roman" pitchFamily="18" charset="0"/>
              </a:rPr>
              <a:t>Median:</a:t>
            </a:r>
          </a:p>
          <a:p>
            <a:pPr algn="just"/>
            <a:endParaRPr lang="en-US" sz="2600" b="1" dirty="0">
              <a:solidFill>
                <a:srgbClr val="FF0000"/>
              </a:solidFill>
              <a:latin typeface="Times New Roman" pitchFamily="18" charset="0"/>
              <a:cs typeface="Times New Roman" pitchFamily="18" charset="0"/>
            </a:endParaRPr>
          </a:p>
          <a:p>
            <a:pPr algn="just"/>
            <a:r>
              <a:rPr lang="en-US" sz="2600" b="1" dirty="0">
                <a:solidFill>
                  <a:srgbClr val="FF0000"/>
                </a:solidFill>
                <a:latin typeface="Times New Roman" pitchFamily="18" charset="0"/>
                <a:cs typeface="Times New Roman" pitchFamily="18" charset="0"/>
              </a:rPr>
              <a:t>The median (</a:t>
            </a:r>
            <a:r>
              <a:rPr lang="en-US" sz="2600" b="1" dirty="0" err="1">
                <a:solidFill>
                  <a:srgbClr val="FF0000"/>
                </a:solidFill>
                <a:latin typeface="Times New Roman" pitchFamily="18" charset="0"/>
                <a:cs typeface="Times New Roman" pitchFamily="18" charset="0"/>
              </a:rPr>
              <a:t>Md</a:t>
            </a:r>
            <a:r>
              <a:rPr lang="en-US" sz="2600" b="1" dirty="0">
                <a:solidFill>
                  <a:srgbClr val="FF0000"/>
                </a:solidFill>
                <a:latin typeface="Times New Roman" pitchFamily="18" charset="0"/>
                <a:cs typeface="Times New Roman" pitchFamily="18" charset="0"/>
              </a:rPr>
              <a:t>) is the middle score of a distribution, because 50% of the scores in a distribution are greater than the median and 50% are less than the median</a:t>
            </a:r>
          </a:p>
        </p:txBody>
      </p:sp>
      <p:sp>
        <p:nvSpPr>
          <p:cNvPr id="3" name="Rectangle 2"/>
          <p:cNvSpPr/>
          <p:nvPr/>
        </p:nvSpPr>
        <p:spPr>
          <a:xfrm>
            <a:off x="2895600" y="4267200"/>
            <a:ext cx="2141551" cy="400110"/>
          </a:xfrm>
          <a:prstGeom prst="rect">
            <a:avLst/>
          </a:prstGeom>
        </p:spPr>
        <p:txBody>
          <a:bodyPr wrap="square">
            <a:spAutoFit/>
          </a:bodyPr>
          <a:lstStyle/>
          <a:p>
            <a:r>
              <a:rPr lang="en-US" sz="2000" b="1" i="1" dirty="0" err="1"/>
              <a:t>Md</a:t>
            </a:r>
            <a:r>
              <a:rPr lang="en-US" sz="2000" b="1" dirty="0"/>
              <a:t> = (N + 1)/2</a:t>
            </a:r>
          </a:p>
        </p:txBody>
      </p:sp>
      <p:sp>
        <p:nvSpPr>
          <p:cNvPr id="7" name="Rectangle 6"/>
          <p:cNvSpPr/>
          <p:nvPr/>
        </p:nvSpPr>
        <p:spPr>
          <a:xfrm>
            <a:off x="685800" y="457200"/>
            <a:ext cx="7239000" cy="523220"/>
          </a:xfrm>
          <a:prstGeom prst="rect">
            <a:avLst/>
          </a:prstGeom>
        </p:spPr>
        <p:txBody>
          <a:bodyPr wrap="square">
            <a:spAutoFit/>
          </a:bodyPr>
          <a:lstStyle/>
          <a:p>
            <a:r>
              <a:rPr lang="en-US" sz="2800" b="1" dirty="0"/>
              <a:t>Measures of Central Tendency</a:t>
            </a:r>
          </a:p>
        </p:txBody>
      </p:sp>
    </p:spTree>
    <p:extLst>
      <p:ext uri="{BB962C8B-B14F-4D97-AF65-F5344CB8AC3E}">
        <p14:creationId xmlns:p14="http://schemas.microsoft.com/office/powerpoint/2010/main" val="27335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457200" y="1219200"/>
            <a:ext cx="7467600" cy="3108543"/>
          </a:xfrm>
          <a:prstGeom prst="rect">
            <a:avLst/>
          </a:prstGeom>
        </p:spPr>
        <p:txBody>
          <a:bodyPr wrap="square">
            <a:spAutoFit/>
          </a:bodyPr>
          <a:lstStyle/>
          <a:p>
            <a:pPr algn="just"/>
            <a:r>
              <a:rPr lang="en-US" sz="2800" b="1" dirty="0">
                <a:latin typeface="Times New Roman" pitchFamily="18" charset="0"/>
                <a:cs typeface="Times New Roman" pitchFamily="18" charset="0"/>
              </a:rPr>
              <a:t>If there is an even number of scores, you must find the two positions surrounding the median, identify the values at those two locations, and take the average of those values. Hence, with an even number of scores, the median is the average of the two scores that surround the median’s position. </a:t>
            </a:r>
            <a:endParaRPr lang="en-US" sz="2600" b="1" dirty="0">
              <a:latin typeface="Times New Roman" pitchFamily="18" charset="0"/>
              <a:cs typeface="Times New Roman" pitchFamily="18" charset="0"/>
            </a:endParaRPr>
          </a:p>
        </p:txBody>
      </p:sp>
      <p:sp>
        <p:nvSpPr>
          <p:cNvPr id="10" name="Rectangle 9"/>
          <p:cNvSpPr/>
          <p:nvPr/>
        </p:nvSpPr>
        <p:spPr>
          <a:xfrm>
            <a:off x="3118917" y="4953000"/>
            <a:ext cx="3148619" cy="461665"/>
          </a:xfrm>
          <a:prstGeom prst="rect">
            <a:avLst/>
          </a:prstGeom>
        </p:spPr>
        <p:txBody>
          <a:bodyPr wrap="none">
            <a:spAutoFit/>
          </a:bodyPr>
          <a:lstStyle/>
          <a:p>
            <a:r>
              <a:rPr lang="en-US" sz="2400" b="1" i="1" dirty="0" err="1"/>
              <a:t>Md</a:t>
            </a:r>
            <a:r>
              <a:rPr lang="en-US" sz="2400" b="1" dirty="0"/>
              <a:t> = N/2 and (N + 2)/2</a:t>
            </a:r>
          </a:p>
        </p:txBody>
      </p:sp>
      <p:sp>
        <p:nvSpPr>
          <p:cNvPr id="6" name="Rectangle 5"/>
          <p:cNvSpPr/>
          <p:nvPr/>
        </p:nvSpPr>
        <p:spPr>
          <a:xfrm>
            <a:off x="685800" y="457200"/>
            <a:ext cx="4953000" cy="523220"/>
          </a:xfrm>
          <a:prstGeom prst="rect">
            <a:avLst/>
          </a:prstGeom>
        </p:spPr>
        <p:txBody>
          <a:bodyPr wrap="square">
            <a:spAutoFit/>
          </a:bodyPr>
          <a:lstStyle/>
          <a:p>
            <a:r>
              <a:rPr lang="en-US" sz="2800" b="1" dirty="0">
                <a:solidFill>
                  <a:srgbClr val="FF0000"/>
                </a:solidFill>
              </a:rPr>
              <a:t>Measures of Central Tendency</a:t>
            </a:r>
          </a:p>
        </p:txBody>
      </p:sp>
    </p:spTree>
    <p:extLst>
      <p:ext uri="{BB962C8B-B14F-4D97-AF65-F5344CB8AC3E}">
        <p14:creationId xmlns:p14="http://schemas.microsoft.com/office/powerpoint/2010/main" val="411801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pic>
        <p:nvPicPr>
          <p:cNvPr id="12" name="Picture 11"/>
          <p:cNvPicPr/>
          <p:nvPr/>
        </p:nvPicPr>
        <p:blipFill rotWithShape="1">
          <a:blip r:embed="rId2"/>
          <a:srcRect l="29697" t="57643" r="28687" b="19012"/>
          <a:stretch/>
        </p:blipFill>
        <p:spPr bwMode="auto">
          <a:xfrm>
            <a:off x="685800" y="1752600"/>
            <a:ext cx="7238999" cy="203644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85800" y="457200"/>
            <a:ext cx="7239000" cy="523220"/>
          </a:xfrm>
          <a:prstGeom prst="rect">
            <a:avLst/>
          </a:prstGeom>
        </p:spPr>
        <p:txBody>
          <a:bodyPr wrap="square">
            <a:spAutoFit/>
          </a:bodyPr>
          <a:lstStyle/>
          <a:p>
            <a:r>
              <a:rPr lang="en-US" sz="2800" b="1" dirty="0"/>
              <a:t>Measures of Central Tendency</a:t>
            </a:r>
          </a:p>
        </p:txBody>
      </p:sp>
    </p:spTree>
    <p:extLst>
      <p:ext uri="{BB962C8B-B14F-4D97-AF65-F5344CB8AC3E}">
        <p14:creationId xmlns:p14="http://schemas.microsoft.com/office/powerpoint/2010/main" val="60245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1142475046"/>
              </p:ext>
            </p:extLst>
          </p:nvPr>
        </p:nvGraphicFramePr>
        <p:xfrm>
          <a:off x="695175" y="1905000"/>
          <a:ext cx="7315200" cy="144945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latin typeface="Times New Roman" pitchFamily="18" charset="0"/>
                          <a:cs typeface="Times New Roman" pitchFamily="18" charset="0"/>
                        </a:rPr>
                        <a:t>Frequency Distributions in SPSS</a:t>
                      </a:r>
                      <a:endParaRPr lang="en-US" sz="1600" b="1" dirty="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dirty="0" smtClean="0">
                          <a:effectLst/>
                          <a:latin typeface="Times New Roman" pitchFamily="18" charset="0"/>
                          <a:cs typeface="Times New Roman" pitchFamily="18" charset="0"/>
                        </a:rPr>
                        <a:t>3</a:t>
                      </a:r>
                      <a:endParaRPr lang="en-US" sz="1050" b="0" dirty="0">
                        <a:effectLst/>
                        <a:latin typeface="Times New Roman" pitchFamily="18" charset="0"/>
                        <a:ea typeface="Calibri"/>
                        <a:cs typeface="Times New Roman" pitchFamily="18" charset="0"/>
                      </a:endParaRPr>
                    </a:p>
                  </a:txBody>
                  <a:tcPr marL="57547" marR="57547" marT="0" marB="0"/>
                </a:tc>
              </a:tr>
              <a:tr h="361230">
                <a:tc>
                  <a:txBody>
                    <a:bodyPr/>
                    <a:lstStyle/>
                    <a:p>
                      <a:pPr marL="0" marR="0" algn="l" rtl="1">
                        <a:lnSpc>
                          <a:spcPct val="107000"/>
                        </a:lnSpc>
                        <a:spcBef>
                          <a:spcPts val="0"/>
                        </a:spcBef>
                        <a:spcAft>
                          <a:spcPts val="0"/>
                        </a:spcAft>
                      </a:pPr>
                      <a:r>
                        <a:rPr lang="en-US" sz="1600" b="1" kern="1200" smtClean="0">
                          <a:solidFill>
                            <a:schemeClr val="tx1"/>
                          </a:solidFill>
                          <a:latin typeface="Times New Roman" pitchFamily="18" charset="0"/>
                          <a:ea typeface="+mn-ea"/>
                          <a:cs typeface="Times New Roman" pitchFamily="18" charset="0"/>
                        </a:rPr>
                        <a:t>The</a:t>
                      </a:r>
                      <a:r>
                        <a:rPr lang="en-US" sz="1600" b="1" kern="1200" baseline="0" smtClean="0">
                          <a:solidFill>
                            <a:schemeClr val="tx1"/>
                          </a:solidFill>
                          <a:latin typeface="Times New Roman" pitchFamily="18" charset="0"/>
                          <a:ea typeface="+mn-ea"/>
                          <a:cs typeface="Times New Roman" pitchFamily="18" charset="0"/>
                        </a:rPr>
                        <a:t> Mode</a:t>
                      </a:r>
                      <a:endParaRPr lang="en-US" sz="1600" b="1" kern="1200" dirty="0">
                        <a:solidFill>
                          <a:schemeClr val="tx1"/>
                        </a:solidFill>
                        <a:latin typeface="Times New Roman" pitchFamily="18" charset="0"/>
                        <a:ea typeface="+mn-ea"/>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kern="1200" dirty="0" smtClean="0">
                          <a:solidFill>
                            <a:schemeClr val="tx1"/>
                          </a:solidFill>
                          <a:latin typeface="Times New Roman" pitchFamily="18" charset="0"/>
                          <a:ea typeface="+mn-ea"/>
                          <a:cs typeface="Times New Roman" pitchFamily="18" charset="0"/>
                        </a:rPr>
                        <a:t>10</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The </a:t>
                      </a:r>
                      <a:r>
                        <a:rPr lang="en-US" sz="1600" b="1" kern="1200" dirty="0" smtClean="0">
                          <a:solidFill>
                            <a:schemeClr val="tx1"/>
                          </a:solidFill>
                          <a:latin typeface="Times New Roman" pitchFamily="18" charset="0"/>
                          <a:ea typeface="+mn-ea"/>
                          <a:cs typeface="Times New Roman" pitchFamily="18" charset="0"/>
                        </a:rPr>
                        <a:t>Median</a:t>
                      </a:r>
                    </a:p>
                  </a:txBody>
                  <a:tcPr marL="57547" marR="57547" marT="0" marB="0"/>
                </a:tc>
                <a:tc>
                  <a:txBody>
                    <a:bodyPr/>
                    <a:lstStyle/>
                    <a:p>
                      <a:pPr marL="0" marR="0" algn="ctr" rtl="1">
                        <a:lnSpc>
                          <a:spcPct val="150000"/>
                        </a:lnSpc>
                        <a:spcBef>
                          <a:spcPts val="0"/>
                        </a:spcBef>
                        <a:spcAft>
                          <a:spcPts val="0"/>
                        </a:spcAft>
                      </a:pPr>
                      <a:r>
                        <a:rPr lang="en-US" sz="1600" b="0" kern="1200" dirty="0" smtClean="0">
                          <a:solidFill>
                            <a:schemeClr val="tx1"/>
                          </a:solidFill>
                          <a:latin typeface="Times New Roman" pitchFamily="18" charset="0"/>
                          <a:ea typeface="+mn-ea"/>
                          <a:cs typeface="Times New Roman" pitchFamily="18" charset="0"/>
                        </a:rPr>
                        <a:t>11</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71614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
        <p:nvSpPr>
          <p:cNvPr id="11" name="Rectangle 10"/>
          <p:cNvSpPr/>
          <p:nvPr/>
        </p:nvSpPr>
        <p:spPr>
          <a:xfrm>
            <a:off x="685800" y="1143000"/>
            <a:ext cx="4362118" cy="369332"/>
          </a:xfrm>
          <a:prstGeom prst="rect">
            <a:avLst/>
          </a:prstGeom>
        </p:spPr>
        <p:txBody>
          <a:bodyPr wrap="square">
            <a:spAutoFit/>
          </a:bodyPr>
          <a:lstStyle/>
          <a:p>
            <a:r>
              <a:rPr lang="en-US" b="1" dirty="0">
                <a:latin typeface="Times New Roman" pitchFamily="18" charset="0"/>
                <a:cs typeface="Times New Roman" pitchFamily="18" charset="0"/>
              </a:rPr>
              <a:t>2.6 Frequency Distributions in SPSS</a:t>
            </a:r>
            <a:endParaRPr lang="en-US" dirty="0">
              <a:latin typeface="Times New Roman" pitchFamily="18" charset="0"/>
              <a:cs typeface="Times New Roman" pitchFamily="18" charset="0"/>
            </a:endParaRPr>
          </a:p>
        </p:txBody>
      </p:sp>
      <p:pic>
        <p:nvPicPr>
          <p:cNvPr id="12" name="Picture 11" descr="https://lh3.googleusercontent.com/oK_Ik8p7LiFMdiP1FU26dGTly-8AvVIXmxmSeFFjARYPp8UKnjuKVlziHaK9M4mEFsVyW4xHbI39DTZdyqiII-Cxawz4p9HcsfX1F31xoifSZ7sb9zyJTsNEN7k_ScnW37NBoLSlPBCCoyo3"/>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19275"/>
            <a:ext cx="5191125" cy="3219450"/>
          </a:xfrm>
          <a:prstGeom prst="rect">
            <a:avLst/>
          </a:prstGeom>
          <a:noFill/>
          <a:ln>
            <a:noFill/>
          </a:ln>
        </p:spPr>
      </p:pic>
    </p:spTree>
    <p:extLst>
      <p:ext uri="{BB962C8B-B14F-4D97-AF65-F5344CB8AC3E}">
        <p14:creationId xmlns:p14="http://schemas.microsoft.com/office/powerpoint/2010/main" val="22855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2" name="Picture 11" descr="https://lh5.googleusercontent.com/k2gw08PXXZqEEbeoeAF74etmkKq8KMgh8WMiAiF2u4kOqlWnuKj0Q93JdSvOxQ-ir_LvoVYXIpk9tlbmMEIyVzGSxWw9aoDtPpplbtdZrAANhFbir9uz5N-ig1xype7Moxk6n-XagA7KmvPG"/>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5624512" cy="3919538"/>
          </a:xfrm>
          <a:prstGeom prst="rect">
            <a:avLst/>
          </a:prstGeom>
          <a:noFill/>
          <a:ln>
            <a:noFill/>
          </a:ln>
        </p:spPr>
      </p:pic>
    </p:spTree>
    <p:extLst>
      <p:ext uri="{BB962C8B-B14F-4D97-AF65-F5344CB8AC3E}">
        <p14:creationId xmlns:p14="http://schemas.microsoft.com/office/powerpoint/2010/main" val="100096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2" name="Picture 11"/>
          <p:cNvPicPr/>
          <p:nvPr/>
        </p:nvPicPr>
        <p:blipFill rotWithShape="1">
          <a:blip r:embed="rId2"/>
          <a:srcRect l="30303" t="18317" r="30000" b="14703"/>
          <a:stretch/>
        </p:blipFill>
        <p:spPr bwMode="auto">
          <a:xfrm>
            <a:off x="838200" y="980420"/>
            <a:ext cx="6934200" cy="5420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10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2" name="Picture 11" descr="https://lh6.googleusercontent.com/OFUL1X_ujxSNO7OtYb0xknlwrwSdZ8gKjkVw1g-GoFVLhzpIVIM2LMcrn1D4cA6s-VkbWpg4eTIGMYFeXqq21kCWEbpEadDSaOWBPdhZdxnA7T1dQkufdew-9DNnF-O_flcANDyxge61cb4m"/>
          <p:cNvPicPr/>
          <p:nvPr/>
        </p:nvPicPr>
        <p:blipFill>
          <a:blip r:embed="rId3">
            <a:extLst>
              <a:ext uri="{28A0092B-C50C-407E-A947-70E740481C1C}">
                <a14:useLocalDpi xmlns:a14="http://schemas.microsoft.com/office/drawing/2010/main" val="0"/>
              </a:ext>
            </a:extLst>
          </a:blip>
          <a:srcRect/>
          <a:stretch>
            <a:fillRect/>
          </a:stretch>
        </p:blipFill>
        <p:spPr bwMode="auto">
          <a:xfrm>
            <a:off x="2428874" y="1600200"/>
            <a:ext cx="3286125" cy="3733800"/>
          </a:xfrm>
          <a:prstGeom prst="rect">
            <a:avLst/>
          </a:prstGeom>
          <a:noFill/>
          <a:ln>
            <a:noFill/>
          </a:ln>
        </p:spPr>
      </p:pic>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7239000" cy="523220"/>
          </a:xfrm>
          <a:prstGeom prst="rect">
            <a:avLst/>
          </a:prstGeom>
        </p:spPr>
        <p:txBody>
          <a:bodyPr wrap="square">
            <a:spAutoFit/>
          </a:bodyPr>
          <a:lstStyle/>
          <a:p>
            <a:r>
              <a:rPr lang="en-US" sz="2800" b="1" dirty="0"/>
              <a:t>Measures of Central Tendency</a:t>
            </a:r>
          </a:p>
        </p:txBody>
      </p:sp>
      <p:pic>
        <p:nvPicPr>
          <p:cNvPr id="6" name="Picture 5" descr="https://lh6.googleusercontent.com/hnbpc4H-tCm_OzsuHujeoZB6YkzN2vCLLaZhvwV7lfyx6t3TcnMOWMsj9dzppgD6yaMVDL1aLiOugFYpcSmIyr_97S11MkftbMShl3kzEWsGVKoOE6d77BFdhiTySwZCmWDV2L9z-QUMBGrV"/>
          <p:cNvPicPr/>
          <p:nvPr/>
        </p:nvPicPr>
        <p:blipFill>
          <a:blip r:embed="rId2">
            <a:extLst>
              <a:ext uri="{28A0092B-C50C-407E-A947-70E740481C1C}">
                <a14:useLocalDpi xmlns:a14="http://schemas.microsoft.com/office/drawing/2010/main" val="0"/>
              </a:ext>
            </a:extLst>
          </a:blip>
          <a:srcRect/>
          <a:stretch>
            <a:fillRect/>
          </a:stretch>
        </p:blipFill>
        <p:spPr bwMode="auto">
          <a:xfrm>
            <a:off x="1950243" y="1600200"/>
            <a:ext cx="4710113" cy="3962400"/>
          </a:xfrm>
          <a:prstGeom prst="rect">
            <a:avLst/>
          </a:prstGeom>
          <a:noFill/>
          <a:ln>
            <a:noFill/>
          </a:ln>
        </p:spPr>
      </p:pic>
    </p:spTree>
    <p:extLst>
      <p:ext uri="{BB962C8B-B14F-4D97-AF65-F5344CB8AC3E}">
        <p14:creationId xmlns:p14="http://schemas.microsoft.com/office/powerpoint/2010/main" val="183474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239000" cy="2438400"/>
          </a:xfrm>
        </p:spPr>
        <p:txBody>
          <a:bodyPr>
            <a:noAutofit/>
          </a:bodyPr>
          <a:lstStyle/>
          <a:p>
            <a:pPr algn="just"/>
            <a:r>
              <a:rPr lang="en-US" sz="2400" b="1" dirty="0">
                <a:solidFill>
                  <a:srgbClr val="C00000"/>
                </a:solidFill>
                <a:latin typeface="Times New Roman" pitchFamily="18" charset="0"/>
                <a:cs typeface="Times New Roman" pitchFamily="18" charset="0"/>
              </a:rPr>
              <a:t>A descriptive statistic is a such value that describes and represents a set of data. But what value from a distribution should be used as the representative and why is any one value in the data set better than another value? There are three characteristics you need for a good descriptive statistic.</a:t>
            </a:r>
          </a:p>
        </p:txBody>
      </p:sp>
      <p:sp>
        <p:nvSpPr>
          <p:cNvPr id="6" name="Rectangle 5"/>
          <p:cNvSpPr/>
          <p:nvPr/>
        </p:nvSpPr>
        <p:spPr>
          <a:xfrm>
            <a:off x="685800" y="457200"/>
            <a:ext cx="7239000" cy="523220"/>
          </a:xfrm>
          <a:prstGeom prst="rect">
            <a:avLst/>
          </a:prstGeom>
        </p:spPr>
        <p:txBody>
          <a:bodyPr wrap="square">
            <a:spAutoFit/>
          </a:bodyPr>
          <a:lstStyle/>
          <a:p>
            <a:r>
              <a:rPr lang="en-US" sz="2800" b="1" dirty="0"/>
              <a:t>Measures of Central Tendency</a:t>
            </a:r>
          </a:p>
        </p:txBody>
      </p:sp>
    </p:spTree>
    <p:extLst>
      <p:ext uri="{BB962C8B-B14F-4D97-AF65-F5344CB8AC3E}">
        <p14:creationId xmlns:p14="http://schemas.microsoft.com/office/powerpoint/2010/main" val="329947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11" name="Rectangle 10"/>
          <p:cNvSpPr/>
          <p:nvPr/>
        </p:nvSpPr>
        <p:spPr>
          <a:xfrm>
            <a:off x="533400" y="1524000"/>
            <a:ext cx="7391400" cy="3416320"/>
          </a:xfrm>
          <a:prstGeom prst="rect">
            <a:avLst/>
          </a:prstGeom>
        </p:spPr>
        <p:txBody>
          <a:bodyPr wrap="square">
            <a:spAutoFit/>
          </a:bodyPr>
          <a:lstStyle/>
          <a:p>
            <a:pPr marL="342900" lvl="0" indent="-342900" algn="just">
              <a:buFont typeface="Wingdings" pitchFamily="2" charset="2"/>
              <a:buChar char="ü"/>
            </a:pPr>
            <a:r>
              <a:rPr lang="en-US" sz="2400" b="1" dirty="0">
                <a:solidFill>
                  <a:srgbClr val="0070C0"/>
                </a:solidFill>
              </a:rPr>
              <a:t>A good descriptive statistic should be similar to many scores in a distribution.</a:t>
            </a:r>
          </a:p>
          <a:p>
            <a:pPr marL="342900" lvl="0" indent="-342900" algn="just">
              <a:buFont typeface="Wingdings" pitchFamily="2" charset="2"/>
              <a:buChar char="ü"/>
            </a:pPr>
            <a:r>
              <a:rPr lang="en-US" sz="2400" b="1" dirty="0">
                <a:solidFill>
                  <a:srgbClr val="0070C0"/>
                </a:solidFill>
              </a:rPr>
              <a:t>It should balance the distribution, so some scores are greater than it and some scores are less, so neither the greater-than or less-than scores are over represented in the descriptive statistic. </a:t>
            </a:r>
          </a:p>
          <a:p>
            <a:pPr marL="342900" lvl="0" indent="-342900" algn="just">
              <a:buFont typeface="Wingdings" pitchFamily="2" charset="2"/>
              <a:buChar char="ü"/>
            </a:pPr>
            <a:r>
              <a:rPr lang="en-US" sz="2400" b="1" dirty="0">
                <a:solidFill>
                  <a:srgbClr val="0070C0"/>
                </a:solidFill>
              </a:rPr>
              <a:t>A good descriptive statistic should take individual values from the distribution into account so no value is left out.</a:t>
            </a:r>
          </a:p>
        </p:txBody>
      </p:sp>
      <p:sp>
        <p:nvSpPr>
          <p:cNvPr id="5" name="Rectangle 4"/>
          <p:cNvSpPr/>
          <p:nvPr/>
        </p:nvSpPr>
        <p:spPr>
          <a:xfrm>
            <a:off x="685800" y="457200"/>
            <a:ext cx="7239000" cy="523220"/>
          </a:xfrm>
          <a:prstGeom prst="rect">
            <a:avLst/>
          </a:prstGeom>
        </p:spPr>
        <p:txBody>
          <a:bodyPr wrap="square">
            <a:spAutoFit/>
          </a:bodyPr>
          <a:lstStyle/>
          <a:p>
            <a:r>
              <a:rPr lang="en-US" sz="2800" b="1" dirty="0"/>
              <a:t>Measures of Central Tendency</a:t>
            </a:r>
          </a:p>
        </p:txBody>
      </p:sp>
    </p:spTree>
    <p:extLst>
      <p:ext uri="{BB962C8B-B14F-4D97-AF65-F5344CB8AC3E}">
        <p14:creationId xmlns:p14="http://schemas.microsoft.com/office/powerpoint/2010/main" val="122475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212</TotalTime>
  <Words>348</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PowerPoint Presentation</vt:lpstr>
      <vt:lpstr>PowerPoint Presentation</vt:lpstr>
      <vt:lpstr>PowerPoint Presentation</vt:lpstr>
      <vt:lpstr> </vt:lpstr>
      <vt:lpstr> </vt:lpstr>
      <vt:lpstr>PowerPoint Presentation</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40</cp:revision>
  <dcterms:created xsi:type="dcterms:W3CDTF">2018-11-11T19:22:43Z</dcterms:created>
  <dcterms:modified xsi:type="dcterms:W3CDTF">2018-11-19T18:24:26Z</dcterms:modified>
</cp:coreProperties>
</file>